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801600" cy="96012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B381D9"/>
    <a:srgbClr val="B0F6E7"/>
    <a:srgbClr val="97F3DF"/>
    <a:srgbClr val="E4FCF7"/>
    <a:srgbClr val="35EBC8"/>
    <a:srgbClr val="15DBB5"/>
    <a:srgbClr val="F4F052"/>
    <a:srgbClr val="F1EC1F"/>
    <a:srgbClr val="9C5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2" autoAdjust="0"/>
  </p:normalViewPr>
  <p:slideViewPr>
    <p:cSldViewPr snapToGrid="0">
      <p:cViewPr varScale="1">
        <p:scale>
          <a:sx n="78" d="100"/>
          <a:sy n="78" d="100"/>
        </p:scale>
        <p:origin x="1722" y="9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19999" cy="719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2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77B5F227-7B13-4B17-A22B-C5C18FA80851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1963" y="1792288"/>
            <a:ext cx="6462712" cy="4846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3" cy="5653088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6627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6627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CACA8C5A-F095-42FD-95D4-B1A3FA1349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6049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16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59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511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336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84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149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049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422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61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977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835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1551C-E6BA-471D-8DEE-9487AF8FB618}" type="datetimeFigureOut">
              <a:rPr lang="en-AU" smtClean="0"/>
              <a:t>14/06/2023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48F1-5E1C-4F27-928E-6A422AD4A3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50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22089905-213A-4501-A672-DCDEFB819FC6}"/>
              </a:ext>
            </a:extLst>
          </p:cNvPr>
          <p:cNvSpPr txBox="1"/>
          <p:nvPr/>
        </p:nvSpPr>
        <p:spPr>
          <a:xfrm>
            <a:off x="2926080" y="109924"/>
            <a:ext cx="9727689" cy="38472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900" dirty="0">
                <a:solidFill>
                  <a:schemeClr val="bg1"/>
                </a:solidFill>
              </a:rPr>
              <a:t>Restructure of Lipectomy Items from 1 July 2023</a:t>
            </a:r>
          </a:p>
        </p:txBody>
      </p:sp>
      <p:pic>
        <p:nvPicPr>
          <p:cNvPr id="395" name="Picture 394">
            <a:extLst>
              <a:ext uri="{FF2B5EF4-FFF2-40B4-BE49-F238E27FC236}">
                <a16:creationId xmlns:a16="http://schemas.microsoft.com/office/drawing/2014/main" id="{C4AACCB6-8B97-4EB2-AFDC-FCF7C7259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76" y="213889"/>
            <a:ext cx="2462775" cy="597036"/>
          </a:xfrm>
          <a:prstGeom prst="rect">
            <a:avLst/>
          </a:prstGeom>
        </p:spPr>
      </p:pic>
      <p:grpSp>
        <p:nvGrpSpPr>
          <p:cNvPr id="4" name="Group 3" descr="Describes the four lipectomy items that will be deleted.">
            <a:extLst>
              <a:ext uri="{FF2B5EF4-FFF2-40B4-BE49-F238E27FC236}">
                <a16:creationId xmlns:a16="http://schemas.microsoft.com/office/drawing/2014/main" id="{1A404AEE-816E-4EC9-93DB-694AF7066D88}"/>
              </a:ext>
            </a:extLst>
          </p:cNvPr>
          <p:cNvGrpSpPr/>
          <p:nvPr/>
        </p:nvGrpSpPr>
        <p:grpSpPr>
          <a:xfrm>
            <a:off x="186631" y="1531241"/>
            <a:ext cx="7706856" cy="8026348"/>
            <a:chOff x="5002851" y="4370101"/>
            <a:chExt cx="7670379" cy="4164999"/>
          </a:xfrm>
          <a:solidFill>
            <a:srgbClr val="FF0000"/>
          </a:solidFill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4988EE4-A901-42AD-BA9C-0232B07CE026}"/>
                </a:ext>
              </a:extLst>
            </p:cNvPr>
            <p:cNvSpPr/>
            <p:nvPr/>
          </p:nvSpPr>
          <p:spPr>
            <a:xfrm>
              <a:off x="5002851" y="4370101"/>
              <a:ext cx="7670379" cy="4164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AU" sz="2000" b="1" dirty="0">
                  <a:solidFill>
                    <a:schemeClr val="tx1"/>
                  </a:solidFill>
                  <a:highlight>
                    <a:srgbClr val="FF0000"/>
                  </a:highlight>
                </a:rPr>
                <a:t>Deleted lipectomy items</a:t>
              </a:r>
              <a:endParaRPr lang="en-AU" sz="2000" dirty="0">
                <a:solidFill>
                  <a:schemeClr val="tx1"/>
                </a:solidFill>
                <a:highlight>
                  <a:srgbClr val="FF0000"/>
                </a:highlight>
              </a:endParaRPr>
            </a:p>
            <a:p>
              <a:endParaRPr lang="en-AU" sz="2000" dirty="0">
                <a:solidFill>
                  <a:schemeClr val="tx1"/>
                </a:solidFill>
                <a:highlight>
                  <a:srgbClr val="FF0000"/>
                </a:highlight>
              </a:endParaRPr>
            </a:p>
            <a:p>
              <a:endParaRPr lang="en-AU" sz="2000" dirty="0">
                <a:solidFill>
                  <a:schemeClr val="tx1"/>
                </a:solidFill>
                <a:highlight>
                  <a:srgbClr val="FF0000"/>
                </a:highlight>
              </a:endParaRPr>
            </a:p>
            <a:p>
              <a:endParaRPr lang="en-AU" sz="2000" dirty="0">
                <a:solidFill>
                  <a:schemeClr val="tx1"/>
                </a:solidFill>
                <a:highlight>
                  <a:srgbClr val="FF0000"/>
                </a:highlight>
              </a:endParaRPr>
            </a:p>
            <a:p>
              <a:endParaRPr lang="en-AU" sz="1200" i="1" dirty="0">
                <a:solidFill>
                  <a:schemeClr val="tx1"/>
                </a:solidFill>
                <a:highlight>
                  <a:srgbClr val="FF0000"/>
                </a:highlight>
              </a:endParaRPr>
            </a:p>
            <a:p>
              <a:r>
                <a:rPr lang="en-AU" sz="1200" dirty="0">
                  <a:solidFill>
                    <a:schemeClr val="tx1"/>
                  </a:solidFill>
                  <a:highlight>
                    <a:srgbClr val="FF0000"/>
                  </a:highlight>
                </a:rPr>
                <a:t> 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9B5E2A5-ADA4-450E-A6EA-D9E98F57730F}"/>
                </a:ext>
              </a:extLst>
            </p:cNvPr>
            <p:cNvGrpSpPr/>
            <p:nvPr/>
          </p:nvGrpSpPr>
          <p:grpSpPr>
            <a:xfrm>
              <a:off x="5195105" y="4569172"/>
              <a:ext cx="7416938" cy="1927801"/>
              <a:chOff x="6596584" y="1667911"/>
              <a:chExt cx="6855228" cy="1927801"/>
            </a:xfrm>
            <a:grpFill/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5D9BE41-1C07-400B-A02B-A64791049CD7}"/>
                  </a:ext>
                </a:extLst>
              </p:cNvPr>
              <p:cNvSpPr/>
              <p:nvPr/>
            </p:nvSpPr>
            <p:spPr>
              <a:xfrm>
                <a:off x="6607183" y="1667911"/>
                <a:ext cx="885171" cy="97847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100" b="1" dirty="0">
                    <a:solidFill>
                      <a:schemeClr val="tx1"/>
                    </a:solidFill>
                  </a:rPr>
                  <a:t>30165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31C865CD-6386-4AEA-B336-7E22F8F04B6E}"/>
                  </a:ext>
                </a:extLst>
              </p:cNvPr>
              <p:cNvSpPr/>
              <p:nvPr/>
            </p:nvSpPr>
            <p:spPr>
              <a:xfrm>
                <a:off x="7629047" y="1667911"/>
                <a:ext cx="5822765" cy="97847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Lipectomy, wedge excision of abdominal apron that is a direct consequence of significant weight loss, not being a service associated with a service to which item 30168, 30171, 30172, 30176, 30177, 30179, 45530, 45564 or 45565 applies, if:</a:t>
                </a:r>
              </a:p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(a) there is intertrigo or another skin condition that risks loss of skin integrity and has failed 3 months of conventional (or non surgical) treatment; and</a:t>
                </a:r>
              </a:p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(b) the abdominal apron interferes with the activities of daily living; and</a:t>
                </a:r>
              </a:p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(c) the weight has been stable for at least 6 months following significant weight loss prior to the lipectomy</a:t>
                </a:r>
              </a:p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(H) (</a:t>
                </a:r>
                <a:r>
                  <a:rPr lang="en-AU" sz="1100" dirty="0" err="1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Anaes</a:t>
                </a:r>
                <a:r>
                  <a:rPr lang="en-AU" sz="11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.) (Assist.)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19BC10ED-E7C2-483C-959E-49E00E7D5DFC}"/>
                  </a:ext>
                </a:extLst>
              </p:cNvPr>
              <p:cNvSpPr/>
              <p:nvPr/>
            </p:nvSpPr>
            <p:spPr>
              <a:xfrm>
                <a:off x="6596584" y="2696379"/>
                <a:ext cx="906366" cy="899333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30168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B1A9419D-6806-4592-A5C0-C5A7975111E6}"/>
                </a:ext>
              </a:extLst>
            </p:cNvPr>
            <p:cNvGrpSpPr/>
            <p:nvPr/>
          </p:nvGrpSpPr>
          <p:grpSpPr>
            <a:xfrm>
              <a:off x="5197774" y="6552384"/>
              <a:ext cx="7408937" cy="1894355"/>
              <a:chOff x="6585987" y="1996793"/>
              <a:chExt cx="6847832" cy="1894355"/>
            </a:xfrm>
            <a:grpFill/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B1C7B9F-A068-484B-AC98-28E03270C9C5}"/>
                  </a:ext>
                </a:extLst>
              </p:cNvPr>
              <p:cNvSpPr/>
              <p:nvPr/>
            </p:nvSpPr>
            <p:spPr>
              <a:xfrm>
                <a:off x="6585987" y="1996793"/>
                <a:ext cx="913251" cy="90284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30171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FA7671B-F048-46A2-8639-757044F6C1EF}"/>
                  </a:ext>
                </a:extLst>
              </p:cNvPr>
              <p:cNvSpPr/>
              <p:nvPr/>
            </p:nvSpPr>
            <p:spPr>
              <a:xfrm>
                <a:off x="7639408" y="1996793"/>
                <a:ext cx="5794411" cy="90284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</a:rPr>
                  <a:t>Lipectomy, wedge excision of redundant non‑abdominal skin and fat that is a direct consequence of significant weight loss, not being a service associated with a service to which item 30165, 30168, 30172, 30176, 30177, 30179, 45530, 45564 or 45565 applies, if:</a:t>
                </a:r>
              </a:p>
              <a:p>
                <a:pPr indent="-180340"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</a:rPr>
                  <a:t>(a) there is intertrigo or another skin condition that risks loss of skin integrity and has failed 3 months of conventional (or non‑surgical) treatment; and</a:t>
                </a:r>
              </a:p>
              <a:p>
                <a:pPr indent="-180340"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</a:rPr>
                  <a:t>(b) the redundant skin and fat interferes with the activities of daily living; and</a:t>
                </a:r>
              </a:p>
              <a:p>
                <a:pPr indent="-180340"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</a:rPr>
                  <a:t>(c) the weight has been stable for at least 6 months following significant weight loss prior to the lipectomy; and</a:t>
                </a:r>
              </a:p>
              <a:p>
                <a:pPr indent="-180340"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</a:rPr>
                  <a:t>(d) the procedure involves 2 excisions only</a:t>
                </a:r>
              </a:p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100" dirty="0">
                    <a:solidFill>
                      <a:schemeClr val="tx1"/>
                    </a:solidFill>
                  </a:rPr>
                  <a:t>(H) (</a:t>
                </a:r>
                <a:r>
                  <a:rPr lang="en-AU" sz="1100" dirty="0" err="1">
                    <a:solidFill>
                      <a:schemeClr val="tx1"/>
                    </a:solidFill>
                  </a:rPr>
                  <a:t>Anaes</a:t>
                </a:r>
                <a:r>
                  <a:rPr lang="en-AU" sz="1100" dirty="0">
                    <a:solidFill>
                      <a:schemeClr val="tx1"/>
                    </a:solidFill>
                  </a:rPr>
                  <a:t>.) (Assist.)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7800B420-84D1-43FC-A20C-7F4523A0F031}"/>
                  </a:ext>
                </a:extLst>
              </p:cNvPr>
              <p:cNvSpPr/>
              <p:nvPr/>
            </p:nvSpPr>
            <p:spPr>
              <a:xfrm>
                <a:off x="6592873" y="2955047"/>
                <a:ext cx="906366" cy="93610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30172</a:t>
                </a:r>
              </a:p>
            </p:txBody>
          </p:sp>
        </p:grpSp>
      </p:grpSp>
      <p:sp>
        <p:nvSpPr>
          <p:cNvPr id="51" name="Pentagon 174">
            <a:extLst>
              <a:ext uri="{FF2B5EF4-FFF2-40B4-BE49-F238E27FC236}">
                <a16:creationId xmlns:a16="http://schemas.microsoft.com/office/drawing/2014/main" id="{E111E471-40A5-4E0A-8D00-4D8880B4508C}"/>
              </a:ext>
            </a:extLst>
          </p:cNvPr>
          <p:cNvSpPr/>
          <p:nvPr/>
        </p:nvSpPr>
        <p:spPr>
          <a:xfrm>
            <a:off x="7893487" y="1531241"/>
            <a:ext cx="436517" cy="8026348"/>
          </a:xfrm>
          <a:prstGeom prst="homePlate">
            <a:avLst>
              <a:gd name="adj" fmla="val 88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AU" sz="1400" dirty="0">
                <a:solidFill>
                  <a:schemeClr val="bg1"/>
                </a:solidFill>
              </a:rPr>
              <a:t>1 July 2023</a:t>
            </a:r>
            <a:endParaRPr lang="en-AU" sz="14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184DA99-C6B5-46ED-A7FD-D8DADAB6B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48802" y="1508539"/>
            <a:ext cx="4304967" cy="6943799"/>
          </a:xfrm>
          <a:prstGeom prst="rect">
            <a:avLst/>
          </a:prstGeom>
          <a:solidFill>
            <a:srgbClr val="35E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New lipectomy items</a:t>
            </a:r>
          </a:p>
        </p:txBody>
      </p:sp>
      <p:grpSp>
        <p:nvGrpSpPr>
          <p:cNvPr id="46" name="Group 45" descr="Described the two new items for lipectomy, one for the removal of abdominal skin and one for the removal of non-abdominal skin.">
            <a:extLst>
              <a:ext uri="{FF2B5EF4-FFF2-40B4-BE49-F238E27FC236}">
                <a16:creationId xmlns:a16="http://schemas.microsoft.com/office/drawing/2014/main" id="{A432DE32-AA67-41A4-BB62-C6E2D5E1206F}"/>
              </a:ext>
            </a:extLst>
          </p:cNvPr>
          <p:cNvGrpSpPr/>
          <p:nvPr/>
        </p:nvGrpSpPr>
        <p:grpSpPr>
          <a:xfrm>
            <a:off x="8506881" y="2659223"/>
            <a:ext cx="4015951" cy="5693930"/>
            <a:chOff x="547402" y="2477001"/>
            <a:chExt cx="4425851" cy="913611"/>
          </a:xfrm>
          <a:solidFill>
            <a:schemeClr val="bg1">
              <a:lumMod val="65000"/>
            </a:schemeClr>
          </a:solidFill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074AF29-89BE-4748-A56A-3C8DC91F676B}"/>
                </a:ext>
              </a:extLst>
            </p:cNvPr>
            <p:cNvSpPr/>
            <p:nvPr/>
          </p:nvSpPr>
          <p:spPr>
            <a:xfrm>
              <a:off x="563953" y="2994647"/>
              <a:ext cx="646817" cy="395965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200" b="1" dirty="0">
                  <a:solidFill>
                    <a:schemeClr val="tx1"/>
                  </a:solidFill>
                </a:rPr>
                <a:t>30169</a:t>
              </a:r>
            </a:p>
          </p:txBody>
        </p:sp>
        <p:sp>
          <p:nvSpPr>
            <p:cNvPr id="48" name="Rectangle 47" descr="This outlines the two new lipectomy items, one for the removal of abdominal skin and one for the removal of non-abdominal skin.">
              <a:extLst>
                <a:ext uri="{FF2B5EF4-FFF2-40B4-BE49-F238E27FC236}">
                  <a16:creationId xmlns:a16="http://schemas.microsoft.com/office/drawing/2014/main" id="{9C86F327-262F-42ED-938F-151E7672788D}"/>
                </a:ext>
              </a:extLst>
            </p:cNvPr>
            <p:cNvSpPr/>
            <p:nvPr/>
          </p:nvSpPr>
          <p:spPr>
            <a:xfrm>
              <a:off x="1368432" y="2477002"/>
              <a:ext cx="3604821" cy="395965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AU" sz="12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NEW</a:t>
              </a:r>
              <a:r>
                <a:rPr lang="en-AU" sz="12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Removal of redundant abdominal skin and lipectomy, as a wedge excision, for functional problems following significant weight loss equivalent to at least 5 body mass index points and if there has been a stable weight for a period of at least 6 months prior to surgery, other than a service associated with a service to which item 30175, 30176, 30177, 45530, 45531, 45564, 45565, 45567, 46060, 46062, 46064, 46066, 46068, 46070, 46072, 46080, 46082, 46084, 46086, 46088 or 46090 applies (H) (</a:t>
              </a:r>
              <a:r>
                <a:rPr lang="en-AU" sz="1200" dirty="0" err="1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Anaes</a:t>
              </a:r>
              <a:r>
                <a:rPr lang="en-AU" sz="12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.) (Assist.)</a:t>
              </a:r>
              <a:endParaRPr lang="en-AU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18C3ED6-007F-4E82-9512-AF19E9FB8EDB}"/>
                </a:ext>
              </a:extLst>
            </p:cNvPr>
            <p:cNvSpPr/>
            <p:nvPr/>
          </p:nvSpPr>
          <p:spPr>
            <a:xfrm>
              <a:off x="547402" y="2477001"/>
              <a:ext cx="646817" cy="395965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200" b="1" dirty="0">
                  <a:solidFill>
                    <a:schemeClr val="tx1"/>
                  </a:solidFill>
                </a:rPr>
                <a:t>30166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0E4841D-4AF4-4BA1-9DDC-0E7438C59636}"/>
                </a:ext>
              </a:extLst>
            </p:cNvPr>
            <p:cNvSpPr/>
            <p:nvPr/>
          </p:nvSpPr>
          <p:spPr>
            <a:xfrm>
              <a:off x="1378698" y="2994647"/>
              <a:ext cx="3584285" cy="395965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AU" sz="12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NEW </a:t>
              </a:r>
              <a:r>
                <a:rPr lang="en-AU" sz="1200" dirty="0">
                  <a:solidFill>
                    <a:schemeClr val="tx1"/>
                  </a:solidFill>
                </a:rPr>
                <a:t>Removal of redundant non-abdominal skin and lipectomy for functional problems following significant weight loss equivalent to at least 5 body mass index points and if there has been a stable weight for a period of at least 6 months prior to surgery, one or 2 non-abdominal areas, other than a service associated with a service to which item 30175, 30176, 45530, 45531, 45564, 45565, 45567, 46060, 46062, 46064, 46066, 46068, 46070, 46072, 46080, 46082, 46084, 46086, 46088 or 46090 applies (H) (</a:t>
              </a:r>
              <a:r>
                <a:rPr lang="en-AU" sz="1200" dirty="0" err="1">
                  <a:solidFill>
                    <a:schemeClr val="tx1"/>
                  </a:solidFill>
                </a:rPr>
                <a:t>Anaes</a:t>
              </a:r>
              <a:r>
                <a:rPr lang="en-AU" sz="1200" dirty="0">
                  <a:solidFill>
                    <a:schemeClr val="tx1"/>
                  </a:solidFill>
                </a:rPr>
                <a:t>.) (Assist.)</a:t>
              </a:r>
              <a:endParaRPr lang="en-AU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62890514-DB17-4744-AF73-5F0F35C2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6881" y="2153676"/>
            <a:ext cx="4015951" cy="398585"/>
          </a:xfrm>
          <a:prstGeom prst="rect">
            <a:avLst/>
          </a:prstGeom>
          <a:solidFill>
            <a:srgbClr val="B0F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00" dirty="0">
                <a:solidFill>
                  <a:schemeClr val="tx1"/>
                </a:solidFill>
              </a:rPr>
              <a:t>New item for excision of abdominal skin and lipectomy</a:t>
            </a:r>
            <a:endParaRPr lang="en-AU" sz="13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84F0786-29A9-4A75-B654-146D5F8D2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9655" y="5345122"/>
            <a:ext cx="4236122" cy="398585"/>
          </a:xfrm>
          <a:prstGeom prst="rect">
            <a:avLst/>
          </a:prstGeom>
          <a:solidFill>
            <a:srgbClr val="B0F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00" dirty="0">
                <a:solidFill>
                  <a:schemeClr val="tx1"/>
                </a:solidFill>
              </a:rPr>
              <a:t>New item for excision of non-abdominal skin and lipectomy</a:t>
            </a:r>
            <a:endParaRPr lang="en-AU" sz="1300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31E57FB-7D28-449D-B7BF-4C28C3EC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0821" y="3896827"/>
            <a:ext cx="6309713" cy="17331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Lipectomy, wedge excision of redundant non-abdominal skin and fat that is a direct consequence of significant weight loss, not being a service associated with a service to which item 30165, 30171, 30172, 30176, 30177, 30179, 45530, 45564 or 45565 applies, if: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(a) there is intertrigo or another skin condition that risks loss of skin integrity and has failed 3 months of conventional (or non surgical) treatment; and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(b) the redundant skin and fat interferes with the activities of daily living; and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(c) the weight has been stable for at least 6 months following significant weight loss prior to the lipectomy; and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(d) the procedure involves one excision only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(H) (</a:t>
            </a:r>
            <a:r>
              <a:rPr lang="en-AU" sz="11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Anaes</a:t>
            </a:r>
            <a:r>
              <a:rPr lang="en-AU" sz="11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.) (Assist.)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CC3D309-9525-4E7C-B1BD-5B2DB5B5A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0821" y="7583355"/>
            <a:ext cx="6309713" cy="180395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Lipectomy, wedge excision of redundant non-abdominal skin and fat that is a direct consequence of significant weight loss, not being a service associated with a service to which item 30165, 30168, 30171, 30176, 30177, 30179, 45530, 45564 or 45565 applies, if: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(a) there is intertrigo or another skin condition that risks loss of skin integrity and has failed 3 months of conventional (or non surgical) treatment; and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(b) the redundant skin and fat interferes with the activities of daily living; and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(c) the weight has been stable for at least 6 months following significant weight loss prior to the lipectomy; and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(d) the procedure involves 3 or more excisions</a:t>
            </a: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(H) (</a:t>
            </a:r>
            <a:r>
              <a:rPr lang="en-AU" sz="1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Anaes</a:t>
            </a:r>
            <a:r>
              <a:rPr lang="en-A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 (Assist.)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72BA65-A2CA-4F17-89C2-0CC695307019}"/>
              </a:ext>
            </a:extLst>
          </p:cNvPr>
          <p:cNvSpPr/>
          <p:nvPr/>
        </p:nvSpPr>
        <p:spPr>
          <a:xfrm>
            <a:off x="8096823" y="8532989"/>
            <a:ext cx="4636999" cy="739966"/>
          </a:xfrm>
          <a:prstGeom prst="rect">
            <a:avLst/>
          </a:prstGeom>
          <a:solidFill>
            <a:srgbClr val="B381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300" dirty="0">
                <a:solidFill>
                  <a:schemeClr val="tx1"/>
                </a:solidFill>
              </a:rPr>
              <a:t>Note: For the new Lipectomy items, the requirement for intertrigo and to have failed three months of conventional (or nonsurgical) treatment has been removed.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59CE81F-1F20-40F2-9826-1F82702D7F2C}"/>
              </a:ext>
            </a:extLst>
          </p:cNvPr>
          <p:cNvSpPr txBox="1"/>
          <p:nvPr/>
        </p:nvSpPr>
        <p:spPr>
          <a:xfrm>
            <a:off x="10611393" y="9284678"/>
            <a:ext cx="2042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Last updated 6 June 2023</a:t>
            </a:r>
          </a:p>
        </p:txBody>
      </p:sp>
    </p:spTree>
    <p:extLst>
      <p:ext uri="{BB962C8B-B14F-4D97-AF65-F5344CB8AC3E}">
        <p14:creationId xmlns:p14="http://schemas.microsoft.com/office/powerpoint/2010/main" val="251531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850</Words>
  <Application>Microsoft Office PowerPoint</Application>
  <PresentationFormat>A3 Paper (297x420 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2023-06-14T01:19:28Z</dcterms:created>
  <dcterms:modified xsi:type="dcterms:W3CDTF">2023-06-14T01:20:12Z</dcterms:modified>
</cp:coreProperties>
</file>